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8" r:id="rId2"/>
    <p:sldId id="282" r:id="rId3"/>
    <p:sldId id="260" r:id="rId4"/>
    <p:sldId id="268" r:id="rId5"/>
    <p:sldId id="283" r:id="rId6"/>
    <p:sldId id="286" r:id="rId7"/>
    <p:sldId id="284" r:id="rId8"/>
    <p:sldId id="285" r:id="rId9"/>
    <p:sldId id="266" r:id="rId10"/>
    <p:sldId id="273" r:id="rId11"/>
    <p:sldId id="269" r:id="rId12"/>
    <p:sldId id="274" r:id="rId13"/>
    <p:sldId id="270" r:id="rId14"/>
    <p:sldId id="276" r:id="rId15"/>
    <p:sldId id="271" r:id="rId16"/>
    <p:sldId id="277" r:id="rId17"/>
    <p:sldId id="272" r:id="rId18"/>
    <p:sldId id="279" r:id="rId19"/>
    <p:sldId id="280" r:id="rId20"/>
    <p:sldId id="287" r:id="rId21"/>
    <p:sldId id="288" r:id="rId22"/>
    <p:sldId id="264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FFDE75"/>
    <a:srgbClr val="FFDD71"/>
    <a:srgbClr val="586C6F"/>
    <a:srgbClr val="3F4D4F"/>
    <a:srgbClr val="445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1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867CA-F2DD-4DD8-BD88-67AC02DF910E}" type="datetimeFigureOut">
              <a:rPr lang="zh-TW" altLang="en-US" smtClean="0"/>
              <a:t>2019/1/10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8E1-24FC-4698-B3F1-DB1CBE035AC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103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263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1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976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93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255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129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56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73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3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64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89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E6DCD-4700-455A-AD6D-3C42515F5C5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3A184-67E8-40B5-A2FF-4C77723C277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08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자유형 52"/>
          <p:cNvSpPr/>
          <p:nvPr/>
        </p:nvSpPr>
        <p:spPr>
          <a:xfrm>
            <a:off x="4106333" y="-67733"/>
            <a:ext cx="8085667" cy="5681133"/>
          </a:xfrm>
          <a:custGeom>
            <a:avLst/>
            <a:gdLst>
              <a:gd name="connsiteX0" fmla="*/ 16495 w 7772764"/>
              <a:gd name="connsiteY0" fmla="*/ 0 h 5222918"/>
              <a:gd name="connsiteX1" fmla="*/ 7772764 w 7772764"/>
              <a:gd name="connsiteY1" fmla="*/ 0 h 5222918"/>
              <a:gd name="connsiteX2" fmla="*/ 7772764 w 7772764"/>
              <a:gd name="connsiteY2" fmla="*/ 4484203 h 5222918"/>
              <a:gd name="connsiteX3" fmla="*/ 7725041 w 7772764"/>
              <a:gd name="connsiteY3" fmla="*/ 4513469 h 5222918"/>
              <a:gd name="connsiteX4" fmla="*/ 2523745 w 7772764"/>
              <a:gd name="connsiteY4" fmla="*/ 4556408 h 5222918"/>
              <a:gd name="connsiteX5" fmla="*/ 804323 w 7772764"/>
              <a:gd name="connsiteY5" fmla="*/ 5026428 h 5222918"/>
              <a:gd name="connsiteX6" fmla="*/ 1064548 w 7772764"/>
              <a:gd name="connsiteY6" fmla="*/ 3325515 h 5222918"/>
              <a:gd name="connsiteX7" fmla="*/ 72 w 7772764"/>
              <a:gd name="connsiteY7" fmla="*/ 307130 h 5222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72764" h="5222918">
                <a:moveTo>
                  <a:pt x="16495" y="0"/>
                </a:moveTo>
                <a:lnTo>
                  <a:pt x="7772764" y="0"/>
                </a:lnTo>
                <a:lnTo>
                  <a:pt x="7772764" y="4484203"/>
                </a:lnTo>
                <a:lnTo>
                  <a:pt x="7725041" y="4513469"/>
                </a:lnTo>
                <a:cubicBezTo>
                  <a:pt x="6170877" y="5419969"/>
                  <a:pt x="4175537" y="5482992"/>
                  <a:pt x="2523745" y="4556408"/>
                </a:cubicBezTo>
                <a:lnTo>
                  <a:pt x="804323" y="5026428"/>
                </a:lnTo>
                <a:lnTo>
                  <a:pt x="1064548" y="3325515"/>
                </a:lnTo>
                <a:cubicBezTo>
                  <a:pt x="343065" y="2429230"/>
                  <a:pt x="-5780" y="1364242"/>
                  <a:pt x="72" y="307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5065904" y="637453"/>
            <a:ext cx="7020158" cy="1652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TransCAD</a:t>
            </a:r>
            <a:r>
              <a:rPr lang="zh-TW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期末報告</a:t>
            </a:r>
            <a: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－不怕沒電</a:t>
            </a:r>
            <a:r>
              <a:rPr lang="zh-TW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的 </a:t>
            </a:r>
            <a:r>
              <a:rPr lang="en-US" altLang="zh-TW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gogoro</a:t>
            </a:r>
            <a:r>
              <a:rPr lang="zh-TW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高雄</a:t>
            </a:r>
            <a: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之</a:t>
            </a:r>
            <a:r>
              <a:rPr lang="zh-TW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旅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67279" y="2709796"/>
            <a:ext cx="49865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指導教授：黃山琿</a:t>
            </a:r>
            <a:endParaRPr lang="en-US" altLang="zh-TW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洪詩涵　洪郁茜　張瑩屏</a:t>
            </a:r>
            <a:endParaRPr lang="en-US" altLang="ko-KR" sz="20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32" y="3028231"/>
            <a:ext cx="2660468" cy="266046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" t="27701" r="7543" b="22427"/>
          <a:stretch/>
        </p:blipFill>
        <p:spPr>
          <a:xfrm>
            <a:off x="1092200" y="5613400"/>
            <a:ext cx="2184399" cy="70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6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目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錄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4461755" y="1742511"/>
            <a:ext cx="32502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－研究背景－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－研究目的－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文獻回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顧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－期末呈現－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942907" y="6258411"/>
            <a:ext cx="306185" cy="365125"/>
          </a:xfrm>
        </p:spPr>
        <p:txBody>
          <a:bodyPr/>
          <a:lstStyle/>
          <a:p>
            <a:fld id="{0213A184-67E8-40B5-A2FF-4C77723C277C}" type="slidenum">
              <a:rPr lang="ko-KR" altLang="en-US" sz="1600" b="1" smtClean="0">
                <a:solidFill>
                  <a:schemeClr val="tx1"/>
                </a:solidFill>
                <a:latin typeface="微軟正黑體" panose="020B0604030504040204" pitchFamily="34" charset="-120"/>
              </a:rPr>
              <a:pPr/>
              <a:t>2</a:t>
            </a:fld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452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研究背景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414542" y="1950877"/>
            <a:ext cx="11344703" cy="3970318"/>
            <a:chOff x="539836" y="2077916"/>
            <a:chExt cx="11344703" cy="3970318"/>
          </a:xfrm>
        </p:grpSpPr>
        <p:grpSp>
          <p:nvGrpSpPr>
            <p:cNvPr id="3" name="群組 2"/>
            <p:cNvGrpSpPr/>
            <p:nvPr/>
          </p:nvGrpSpPr>
          <p:grpSpPr>
            <a:xfrm>
              <a:off x="539836" y="2077916"/>
              <a:ext cx="11344703" cy="3970318"/>
              <a:chOff x="526188" y="1320112"/>
              <a:chExt cx="11344703" cy="3970318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526188" y="1320112"/>
                <a:ext cx="11344703" cy="397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全球暖化造成氣候劇變及面臨能源短缺問題使得各國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開始 重視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永續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發展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   台灣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政府也開始積極推廣節能減碳政策與措施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，鼓勵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民眾搭乘大眾運輸，也提高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對 綠色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運輸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工具     的補助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200000"/>
                  </a:lnSpc>
                </a:pP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85750" indent="-28575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機車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在台灣為最普遍的交通工具，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而 電動機車      是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最有可能取代機車的綠色運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具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  因此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成為政府推動的重點，進而提升空氣品質及居住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環境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200000"/>
                  </a:lnSpc>
                </a:pP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85750" indent="-28575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傳統電動機車以往給民眾時速慢、充電不便、外觀老氣等刻板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印象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4582648" y="3170326"/>
                <a:ext cx="1246842" cy="341747"/>
              </a:xfrm>
              <a:prstGeom prst="rect">
                <a:avLst/>
              </a:prstGeom>
              <a:solidFill>
                <a:srgbClr val="FFDE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電動機車      </a:t>
                </a:r>
                <a:endParaRPr lang="zh-TW" altLang="en-US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6663796" y="2282418"/>
              <a:ext cx="1803249" cy="341747"/>
            </a:xfrm>
            <a:prstGeom prst="rect">
              <a:avLst/>
            </a:prstGeom>
            <a:solidFill>
              <a:srgbClr val="FFD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重視</a:t>
              </a:r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永</a:t>
              </a:r>
              <a:r>
                <a:rPr lang="zh-TW" altLang="en-US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續發展</a:t>
              </a:r>
            </a:p>
          </p:txBody>
        </p:sp>
      </p:grpSp>
      <p:sp>
        <p:nvSpPr>
          <p:cNvPr id="26" name="矩形 25"/>
          <p:cNvSpPr/>
          <p:nvPr/>
        </p:nvSpPr>
        <p:spPr>
          <a:xfrm>
            <a:off x="9121259" y="2688877"/>
            <a:ext cx="1564293" cy="341747"/>
          </a:xfrm>
          <a:prstGeom prst="rect">
            <a:avLst/>
          </a:prstGeom>
          <a:solidFill>
            <a:srgbClr val="FFD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綠色運輸工具</a:t>
            </a:r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942907" y="6241366"/>
            <a:ext cx="306185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2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735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研究目的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566942" y="1748829"/>
            <a:ext cx="11344703" cy="3785652"/>
            <a:chOff x="678588" y="1118064"/>
            <a:chExt cx="11344703" cy="3785652"/>
          </a:xfrm>
        </p:grpSpPr>
        <p:sp>
          <p:nvSpPr>
            <p:cNvPr id="32" name="矩形 31"/>
            <p:cNvSpPr/>
            <p:nvPr/>
          </p:nvSpPr>
          <p:spPr>
            <a:xfrm>
              <a:off x="678588" y="1118064"/>
              <a:ext cx="11344703" cy="3785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本研究將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規劃五條 高雄市</a:t>
              </a:r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觀光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路線     並結合  </a:t>
              </a:r>
              <a:r>
                <a:rPr lang="en-US" altLang="zh-TW" sz="2400" dirty="0" err="1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gogoro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電動機車 電池</a:t>
              </a:r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交換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站</a:t>
              </a:r>
              <a:endPara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>
                <a:lnSpc>
                  <a:spcPct val="200000"/>
                </a:lnSpc>
              </a:pPr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讓</a:t>
              </a:r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來高雄觀光的民眾都能體驗環保兼具趣味的低碳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旅遊</a:t>
              </a:r>
              <a:endPara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zh-TW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25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個高雄熱門景點</a:t>
              </a:r>
              <a:endPara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zh-TW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15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個高雄在地美食</a:t>
              </a:r>
              <a:endPara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zh-TW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</a:t>
              </a:r>
              <a:r>
                <a:rPr lang="en-US" altLang="zh-TW" sz="2400" dirty="0" err="1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gogoro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電池交換站</a:t>
              </a:r>
              <a:endPara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3571631" y="1377268"/>
              <a:ext cx="2373548" cy="43758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高雄市觀光路線</a:t>
              </a:r>
            </a:p>
          </p:txBody>
        </p:sp>
      </p:grpSp>
      <p:sp>
        <p:nvSpPr>
          <p:cNvPr id="14" name="矩形 13"/>
          <p:cNvSpPr/>
          <p:nvPr/>
        </p:nvSpPr>
        <p:spPr>
          <a:xfrm>
            <a:off x="9461786" y="1987761"/>
            <a:ext cx="1726691" cy="437586"/>
          </a:xfrm>
          <a:prstGeom prst="rect">
            <a:avLst/>
          </a:prstGeom>
          <a:solidFill>
            <a:srgbClr val="FFD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電池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交換站</a:t>
            </a:r>
          </a:p>
        </p:txBody>
      </p:sp>
      <p:sp>
        <p:nvSpPr>
          <p:cNvPr id="15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942907" y="6241366"/>
            <a:ext cx="306185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3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715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文獻回顧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43165" y="1683951"/>
            <a:ext cx="122334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台灣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至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2017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年住宅總戶數約為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850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萬戶（內政部，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2017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機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車總數為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1370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輛，平均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每戶約有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1.61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輛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交通部，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2017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台灣家庭普遍的代步工具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以機車為主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電動機車有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可能取代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機車的綠色運具。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942907" y="6241366"/>
            <a:ext cx="306185" cy="365125"/>
          </a:xfrm>
        </p:spPr>
        <p:txBody>
          <a:bodyPr/>
          <a:lstStyle/>
          <a:p>
            <a:r>
              <a:rPr lang="en-US" altLang="zh-TW" sz="16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4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50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文獻回顧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93784" y="1043574"/>
            <a:ext cx="117014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台灣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電動機車累計產銷量已突破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輛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2016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年更創下銷售逾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萬輛的新高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紀錄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200000"/>
              </a:lnSpc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較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上年躍升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98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%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目標則為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2021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年電動機車數量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達到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萬輛（經濟部，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2017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2017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年電動機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車品牌的市佔率，前三名皆為睿能公司的</a:t>
            </a:r>
            <a:r>
              <a:rPr lang="en-US" altLang="zh-TW" sz="24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gogoro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系列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成市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占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高雄市政府積極推動產業轉型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，觀光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旅遊業的低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碳運輸是最具有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經濟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潛能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20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且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不破壞環境的最佳發展模式。</a:t>
            </a:r>
          </a:p>
          <a:p>
            <a:pPr>
              <a:lnSpc>
                <a:spcPct val="200000"/>
              </a:lnSpc>
            </a:pP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942907" y="6241366"/>
            <a:ext cx="306185" cy="365125"/>
          </a:xfrm>
        </p:spPr>
        <p:txBody>
          <a:bodyPr/>
          <a:lstStyle/>
          <a:p>
            <a:r>
              <a:rPr lang="en-US" altLang="zh-TW" sz="16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5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857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期末呈現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93" y="1130530"/>
            <a:ext cx="11606213" cy="5492071"/>
          </a:xfrm>
          <a:prstGeom prst="rect">
            <a:avLst/>
          </a:prstGeom>
        </p:spPr>
      </p:pic>
      <p:sp>
        <p:nvSpPr>
          <p:cNvPr id="10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942906" y="6241366"/>
            <a:ext cx="306185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6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774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550136" y="0"/>
            <a:ext cx="191874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期末呈現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5"/>
          <a:stretch/>
        </p:blipFill>
        <p:spPr>
          <a:xfrm>
            <a:off x="2701636" y="-303"/>
            <a:ext cx="4938470" cy="6623839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7015942" y="2768138"/>
            <a:ext cx="2643448" cy="1686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電池交換站</a:t>
            </a:r>
            <a:endParaRPr lang="en-US" altLang="zh-TW" sz="2400" b="1" dirty="0" smtClean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zh-TW" sz="2400" b="1" dirty="0" smtClean="0">
                <a:solidFill>
                  <a:srgbClr val="D6009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400" b="1" dirty="0" smtClean="0">
                <a:solidFill>
                  <a:srgbClr val="D6009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景點</a:t>
            </a:r>
            <a:endParaRPr lang="en-US" altLang="zh-TW" sz="2400" b="1" dirty="0" smtClean="0">
              <a:solidFill>
                <a:srgbClr val="D6009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zh-TW" sz="2400" b="1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400" b="1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美食</a:t>
            </a:r>
            <a:endParaRPr lang="zh-TW" altLang="en-US" sz="2400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942907" y="6241366"/>
            <a:ext cx="306185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7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1069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R1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－市區趴趴造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847" y="1526987"/>
            <a:ext cx="5366006" cy="4284219"/>
          </a:xfrm>
          <a:prstGeom prst="rect">
            <a:avLst/>
          </a:prstGeom>
        </p:spPr>
      </p:pic>
      <p:sp>
        <p:nvSpPr>
          <p:cNvPr id="10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942907" y="6241366"/>
            <a:ext cx="306185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8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442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R1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－市區趴趴造</a:t>
            </a: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067571"/>
              </p:ext>
            </p:extLst>
          </p:nvPr>
        </p:nvGraphicFramePr>
        <p:xfrm>
          <a:off x="391357" y="1992086"/>
          <a:ext cx="11391070" cy="287382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54810">
                  <a:extLst>
                    <a:ext uri="{9D8B030D-6E8A-4147-A177-3AD203B41FA5}">
                      <a16:colId xmlns:a16="http://schemas.microsoft.com/office/drawing/2014/main" val="1665272975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2049833597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2399892388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2855129757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498583932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3005470461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490338159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980653757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1582562655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2262425726"/>
                    </a:ext>
                  </a:extLst>
                </a:gridCol>
                <a:gridCol w="1023626">
                  <a:extLst>
                    <a:ext uri="{9D8B030D-6E8A-4147-A177-3AD203B41FA5}">
                      <a16:colId xmlns:a16="http://schemas.microsoft.com/office/drawing/2014/main" val="1379091647"/>
                    </a:ext>
                  </a:extLst>
                </a:gridCol>
              </a:tblGrid>
              <a:tr h="1427317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地點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高雄火車站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老江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紅茶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國立科學工藝博物館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gogoro</a:t>
                      </a:r>
                      <a:r>
                        <a:rPr lang="en-US" altLang="zh-TW" dirty="0" smtClean="0"/>
                        <a:t> </a:t>
                      </a:r>
                    </a:p>
                    <a:p>
                      <a:pPr algn="ctr"/>
                      <a:r>
                        <a:rPr lang="en-US" altLang="zh-TW" dirty="0" err="1" smtClean="0"/>
                        <a:t>HiLife</a:t>
                      </a:r>
                      <a:r>
                        <a:rPr lang="en-US" altLang="zh-TW" dirty="0" smtClean="0"/>
                        <a:t> </a:t>
                      </a:r>
                      <a:r>
                        <a:rPr lang="zh-TW" altLang="en-US" dirty="0" smtClean="0"/>
                        <a:t>三民鼎金店站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丹丹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漢堡 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鼎中店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漢神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巨蛋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購物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廣場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欣怡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冰菓屋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凹子底森林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公園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瑞豐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夜市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愛河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之心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443310"/>
                  </a:ext>
                </a:extLst>
              </a:tr>
              <a:tr h="723255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距離</a:t>
                      </a:r>
                      <a:r>
                        <a:rPr lang="en-US" altLang="zh-TW" dirty="0" smtClean="0"/>
                        <a:t>/km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0.85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2.1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3.5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0.5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2.7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1.7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1.8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313216"/>
                  </a:ext>
                </a:extLst>
              </a:tr>
              <a:tr h="723255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時間</a:t>
                      </a:r>
                      <a:r>
                        <a:rPr lang="en-US" altLang="zh-TW" dirty="0" smtClean="0"/>
                        <a:t>/min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0330759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822960" y="5598770"/>
            <a:ext cx="226937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 smtClean="0"/>
              <a:t>15.65km</a:t>
            </a:r>
            <a:endParaRPr lang="zh-TW" altLang="en-US" sz="2400" b="1" dirty="0"/>
          </a:p>
        </p:txBody>
      </p:sp>
      <p:sp>
        <p:nvSpPr>
          <p:cNvPr id="11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942907" y="6241366"/>
            <a:ext cx="306185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9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868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R2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－北高雄觀光路線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03" y="1704025"/>
            <a:ext cx="5305703" cy="4375030"/>
          </a:xfrm>
          <a:prstGeom prst="rect">
            <a:avLst/>
          </a:prstGeom>
        </p:spPr>
      </p:pic>
      <p:sp>
        <p:nvSpPr>
          <p:cNvPr id="10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10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39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R2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－北高雄觀光路線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23967"/>
              </p:ext>
            </p:extLst>
          </p:nvPr>
        </p:nvGraphicFramePr>
        <p:xfrm>
          <a:off x="242174" y="1972128"/>
          <a:ext cx="11689440" cy="291374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02055">
                  <a:extLst>
                    <a:ext uri="{9D8B030D-6E8A-4147-A177-3AD203B41FA5}">
                      <a16:colId xmlns:a16="http://schemas.microsoft.com/office/drawing/2014/main" val="1665272975"/>
                    </a:ext>
                  </a:extLst>
                </a:gridCol>
                <a:gridCol w="1165265">
                  <a:extLst>
                    <a:ext uri="{9D8B030D-6E8A-4147-A177-3AD203B41FA5}">
                      <a16:colId xmlns:a16="http://schemas.microsoft.com/office/drawing/2014/main" val="2049833597"/>
                    </a:ext>
                  </a:extLst>
                </a:gridCol>
                <a:gridCol w="1165265">
                  <a:extLst>
                    <a:ext uri="{9D8B030D-6E8A-4147-A177-3AD203B41FA5}">
                      <a16:colId xmlns:a16="http://schemas.microsoft.com/office/drawing/2014/main" val="2399892388"/>
                    </a:ext>
                  </a:extLst>
                </a:gridCol>
                <a:gridCol w="1165265">
                  <a:extLst>
                    <a:ext uri="{9D8B030D-6E8A-4147-A177-3AD203B41FA5}">
                      <a16:colId xmlns:a16="http://schemas.microsoft.com/office/drawing/2014/main" val="2855129757"/>
                    </a:ext>
                  </a:extLst>
                </a:gridCol>
                <a:gridCol w="1165265">
                  <a:extLst>
                    <a:ext uri="{9D8B030D-6E8A-4147-A177-3AD203B41FA5}">
                      <a16:colId xmlns:a16="http://schemas.microsoft.com/office/drawing/2014/main" val="498583932"/>
                    </a:ext>
                  </a:extLst>
                </a:gridCol>
                <a:gridCol w="1165265">
                  <a:extLst>
                    <a:ext uri="{9D8B030D-6E8A-4147-A177-3AD203B41FA5}">
                      <a16:colId xmlns:a16="http://schemas.microsoft.com/office/drawing/2014/main" val="3005470461"/>
                    </a:ext>
                  </a:extLst>
                </a:gridCol>
                <a:gridCol w="1165265">
                  <a:extLst>
                    <a:ext uri="{9D8B030D-6E8A-4147-A177-3AD203B41FA5}">
                      <a16:colId xmlns:a16="http://schemas.microsoft.com/office/drawing/2014/main" val="490338159"/>
                    </a:ext>
                  </a:extLst>
                </a:gridCol>
                <a:gridCol w="1165265">
                  <a:extLst>
                    <a:ext uri="{9D8B030D-6E8A-4147-A177-3AD203B41FA5}">
                      <a16:colId xmlns:a16="http://schemas.microsoft.com/office/drawing/2014/main" val="980653757"/>
                    </a:ext>
                  </a:extLst>
                </a:gridCol>
                <a:gridCol w="1165265">
                  <a:extLst>
                    <a:ext uri="{9D8B030D-6E8A-4147-A177-3AD203B41FA5}">
                      <a16:colId xmlns:a16="http://schemas.microsoft.com/office/drawing/2014/main" val="1582562655"/>
                    </a:ext>
                  </a:extLst>
                </a:gridCol>
                <a:gridCol w="1165265">
                  <a:extLst>
                    <a:ext uri="{9D8B030D-6E8A-4147-A177-3AD203B41FA5}">
                      <a16:colId xmlns:a16="http://schemas.microsoft.com/office/drawing/2014/main" val="2262425726"/>
                    </a:ext>
                  </a:extLst>
                </a:gridCol>
              </a:tblGrid>
              <a:tr h="1447142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地點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高雄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火車站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援中港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濕地公園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gogoro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家樂福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高雄楠梓店站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北平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楊寶寶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蒸餃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果貿新村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高雄市立美術館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騰戶丼飯專賣店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愛河之心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鹿仔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草冰店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綏遠總店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443310"/>
                  </a:ext>
                </a:extLst>
              </a:tr>
              <a:tr h="733301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距離</a:t>
                      </a:r>
                      <a:r>
                        <a:rPr lang="en-US" altLang="zh-TW" dirty="0" smtClean="0"/>
                        <a:t>/km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14.3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3.6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5.3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zh-TW" sz="1800" kern="1200" dirty="0" smtClean="0"/>
                        <a:t>9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zh-TW" sz="1800" kern="1200" dirty="0" smtClean="0"/>
                        <a:t>2.7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3.2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0.75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313216"/>
                  </a:ext>
                </a:extLst>
              </a:tr>
              <a:tr h="733301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時間</a:t>
                      </a:r>
                      <a:r>
                        <a:rPr lang="en-US" altLang="zh-TW" dirty="0" smtClean="0"/>
                        <a:t>/min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0330759"/>
                  </a:ext>
                </a:extLst>
              </a:tr>
            </a:tbl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839586" y="5498268"/>
            <a:ext cx="226937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40.25km</a:t>
            </a:r>
            <a:endParaRPr lang="zh-TW" altLang="en-US" sz="2400" b="1" dirty="0"/>
          </a:p>
        </p:txBody>
      </p:sp>
      <p:sp>
        <p:nvSpPr>
          <p:cNvPr id="1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11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5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R3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－挑戰型路線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02" y="1807748"/>
            <a:ext cx="7691417" cy="3442681"/>
          </a:xfrm>
          <a:prstGeom prst="rect">
            <a:avLst/>
          </a:prstGeom>
        </p:spPr>
      </p:pic>
      <p:sp>
        <p:nvSpPr>
          <p:cNvPr id="10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12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272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R3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－挑戰型路線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158146"/>
              </p:ext>
            </p:extLst>
          </p:nvPr>
        </p:nvGraphicFramePr>
        <p:xfrm>
          <a:off x="274321" y="2157068"/>
          <a:ext cx="11676107" cy="263641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02832">
                  <a:extLst>
                    <a:ext uri="{9D8B030D-6E8A-4147-A177-3AD203B41FA5}">
                      <a16:colId xmlns:a16="http://schemas.microsoft.com/office/drawing/2014/main" val="214627890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3674404152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3198651627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3972408403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569780934"/>
                    </a:ext>
                  </a:extLst>
                </a:gridCol>
                <a:gridCol w="1548535">
                  <a:extLst>
                    <a:ext uri="{9D8B030D-6E8A-4147-A177-3AD203B41FA5}">
                      <a16:colId xmlns:a16="http://schemas.microsoft.com/office/drawing/2014/main" val="3772387317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3139684147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1207875478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3705343884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3106210454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771428319"/>
                    </a:ext>
                  </a:extLst>
                </a:gridCol>
                <a:gridCol w="902474">
                  <a:extLst>
                    <a:ext uri="{9D8B030D-6E8A-4147-A177-3AD203B41FA5}">
                      <a16:colId xmlns:a16="http://schemas.microsoft.com/office/drawing/2014/main" val="2217282035"/>
                    </a:ext>
                  </a:extLst>
                </a:gridCol>
              </a:tblGrid>
              <a:tr h="1482507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地點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高雄火車站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老江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紅茶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柴山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秘境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海灘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壽山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動物園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gogoro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中油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大義街加油站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鴨肉珍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駁二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藝術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特區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玫瑰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聖母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教堂</a:t>
                      </a:r>
                      <a:endParaRPr lang="en-US" altLang="zh-TW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新崛江商圈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伴手禮火星糖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en-US" altLang="zh-TW" dirty="0" smtClean="0"/>
                        <a:t>(</a:t>
                      </a:r>
                      <a:r>
                        <a:rPr lang="zh-TW" altLang="en-US" dirty="0" smtClean="0"/>
                        <a:t>中央公園店</a:t>
                      </a:r>
                      <a:r>
                        <a:rPr lang="en-US" altLang="zh-TW" dirty="0" smtClean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不二家 芋頭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蛋糕</a:t>
                      </a:r>
                    </a:p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6400779"/>
                  </a:ext>
                </a:extLst>
              </a:tr>
              <a:tr h="513825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距離</a:t>
                      </a:r>
                      <a:r>
                        <a:rPr lang="en-US" altLang="zh-TW" dirty="0" smtClean="0"/>
                        <a:t>/km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0.85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9.2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6.3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2.7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2.1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0.75</a:t>
                      </a:r>
                      <a:endParaRPr lang="zh-TW" alt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0.65</a:t>
                      </a:r>
                      <a:endParaRPr lang="zh-TW" altLang="en-US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1285705"/>
                  </a:ext>
                </a:extLst>
              </a:tr>
              <a:tr h="634731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時間</a:t>
                      </a:r>
                      <a:r>
                        <a:rPr lang="en-US" altLang="zh-TW" dirty="0" smtClean="0"/>
                        <a:t>/min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387001"/>
                  </a:ext>
                </a:extLst>
              </a:tr>
            </a:tbl>
          </a:graphicData>
        </a:graphic>
      </p:graphicFrame>
      <p:sp>
        <p:nvSpPr>
          <p:cNvPr id="10" name="文字方塊 9"/>
          <p:cNvSpPr txBox="1"/>
          <p:nvPr/>
        </p:nvSpPr>
        <p:spPr>
          <a:xfrm>
            <a:off x="724183" y="5546666"/>
            <a:ext cx="226937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26.25km</a:t>
            </a:r>
            <a:endParaRPr lang="zh-TW" altLang="en-US" sz="2400" b="1" dirty="0"/>
          </a:p>
        </p:txBody>
      </p:sp>
      <p:sp>
        <p:nvSpPr>
          <p:cNvPr id="11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13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890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R4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－南高雄觀光路線</a:t>
            </a: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39" y="1289500"/>
            <a:ext cx="4838614" cy="4861085"/>
          </a:xfrm>
          <a:prstGeom prst="rect">
            <a:avLst/>
          </a:prstGeom>
        </p:spPr>
      </p:pic>
      <p:sp>
        <p:nvSpPr>
          <p:cNvPr id="10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14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60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R4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－南高雄觀光路線</a:t>
            </a: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89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226065"/>
              </p:ext>
            </p:extLst>
          </p:nvPr>
        </p:nvGraphicFramePr>
        <p:xfrm>
          <a:off x="234596" y="2260813"/>
          <a:ext cx="11704595" cy="274230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02055">
                  <a:extLst>
                    <a:ext uri="{9D8B030D-6E8A-4147-A177-3AD203B41FA5}">
                      <a16:colId xmlns:a16="http://schemas.microsoft.com/office/drawing/2014/main" val="214627890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3674404152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3198651627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3972408403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569780934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3772387317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3139684147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1207875478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3705343884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3106210454"/>
                    </a:ext>
                  </a:extLst>
                </a:gridCol>
                <a:gridCol w="1050254">
                  <a:extLst>
                    <a:ext uri="{9D8B030D-6E8A-4147-A177-3AD203B41FA5}">
                      <a16:colId xmlns:a16="http://schemas.microsoft.com/office/drawing/2014/main" val="771428319"/>
                    </a:ext>
                  </a:extLst>
                </a:gridCol>
              </a:tblGrid>
              <a:tr h="1619614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地點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高雄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火車站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淨園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休閒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農場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gogoro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中油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小港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加油站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大魯閣草衙道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台鋁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en-US" altLang="zh-TW" dirty="0" smtClean="0"/>
                        <a:t>MLD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集盒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en-US" altLang="zh-TW" dirty="0" smtClean="0"/>
                        <a:t>KUBIC</a:t>
                      </a:r>
                      <a:r>
                        <a:rPr lang="zh-TW" altLang="en-US" dirty="0" smtClean="0"/>
                        <a:t>貨櫃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市集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高雄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圖書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總館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方師傅點心坊</a:t>
                      </a:r>
                      <a:r>
                        <a:rPr lang="en-US" altLang="zh-TW" dirty="0" smtClean="0"/>
                        <a:t>(</a:t>
                      </a:r>
                      <a:r>
                        <a:rPr lang="zh-TW" altLang="en-US" dirty="0" smtClean="0"/>
                        <a:t>高雄遠百店</a:t>
                      </a:r>
                      <a:r>
                        <a:rPr lang="en-US" altLang="zh-TW" dirty="0" smtClean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正牌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白糖粿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六合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夜市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6400779"/>
                  </a:ext>
                </a:extLst>
              </a:tr>
              <a:tr h="561345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距離</a:t>
                      </a:r>
                      <a:r>
                        <a:rPr lang="en-US" altLang="zh-TW" dirty="0" smtClean="0"/>
                        <a:t>/km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11.6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4.5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2.2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4.5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0.5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0.55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2.5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1.1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1285705"/>
                  </a:ext>
                </a:extLst>
              </a:tr>
              <a:tr h="561345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時間</a:t>
                      </a:r>
                      <a:r>
                        <a:rPr lang="en-US" altLang="zh-TW" dirty="0" smtClean="0"/>
                        <a:t>/min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387001"/>
                  </a:ext>
                </a:extLst>
              </a:tr>
            </a:tbl>
          </a:graphicData>
        </a:graphic>
      </p:graphicFrame>
      <p:sp>
        <p:nvSpPr>
          <p:cNvPr id="10" name="文字方塊 9"/>
          <p:cNvSpPr txBox="1"/>
          <p:nvPr/>
        </p:nvSpPr>
        <p:spPr>
          <a:xfrm>
            <a:off x="806335" y="5568818"/>
            <a:ext cx="226937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29.45km</a:t>
            </a:r>
            <a:endParaRPr lang="zh-TW" altLang="en-US" sz="2400" b="1" dirty="0"/>
          </a:p>
        </p:txBody>
      </p:sp>
      <p:sp>
        <p:nvSpPr>
          <p:cNvPr id="11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15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35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091" y="1661682"/>
            <a:ext cx="3871914" cy="2793265"/>
          </a:xfrm>
          <a:prstGeom prst="rect">
            <a:avLst/>
          </a:prstGeom>
        </p:spPr>
      </p:pic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R5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－旗津線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42" y="1811196"/>
            <a:ext cx="3368671" cy="246868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40" y="1596021"/>
            <a:ext cx="3249094" cy="2858926"/>
          </a:xfrm>
          <a:prstGeom prst="rect">
            <a:avLst/>
          </a:prstGeom>
        </p:spPr>
      </p:pic>
      <p:sp>
        <p:nvSpPr>
          <p:cNvPr id="1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16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277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2276408" y="13691"/>
            <a:ext cx="7620972" cy="7405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R5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－旗津線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89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488491"/>
              </p:ext>
            </p:extLst>
          </p:nvPr>
        </p:nvGraphicFramePr>
        <p:xfrm>
          <a:off x="283527" y="2021365"/>
          <a:ext cx="11657805" cy="330709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02055">
                  <a:extLst>
                    <a:ext uri="{9D8B030D-6E8A-4147-A177-3AD203B41FA5}">
                      <a16:colId xmlns:a16="http://schemas.microsoft.com/office/drawing/2014/main" val="3823342116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2166511337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2130518321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1752076210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3814827210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1283685905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2556153747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806387373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1656464707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1032555945"/>
                    </a:ext>
                  </a:extLst>
                </a:gridCol>
                <a:gridCol w="1045575">
                  <a:extLst>
                    <a:ext uri="{9D8B030D-6E8A-4147-A177-3AD203B41FA5}">
                      <a16:colId xmlns:a16="http://schemas.microsoft.com/office/drawing/2014/main" val="3915800777"/>
                    </a:ext>
                  </a:extLst>
                </a:gridCol>
              </a:tblGrid>
              <a:tr h="1465860"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地點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高雄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火車站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打狗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英國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領事館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萬二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小吃店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海岸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沙灘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高雄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燈塔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九日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平價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日式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串燒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新光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碼頭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高雄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夢時代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gogoro</a:t>
                      </a:r>
                      <a:r>
                        <a:rPr lang="en-US" altLang="zh-TW" dirty="0" smtClean="0"/>
                        <a:t> </a:t>
                      </a:r>
                    </a:p>
                    <a:p>
                      <a:pPr algn="ctr"/>
                      <a:r>
                        <a:rPr lang="zh-TW" altLang="en-US" dirty="0" smtClean="0"/>
                        <a:t>高雄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中山店站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捷運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美麗島站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7929182"/>
                  </a:ext>
                </a:extLst>
              </a:tr>
              <a:tr h="920617"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距離</a:t>
                      </a:r>
                      <a:r>
                        <a:rPr lang="en-US" altLang="zh-TW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/km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6.3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16.8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2.4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2.2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4.5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4.3</a:t>
                      </a:r>
                      <a:endParaRPr lang="zh-TW" alt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1.2</a:t>
                      </a:r>
                      <a:endParaRPr lang="zh-TW" altLang="en-US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1954842"/>
                  </a:ext>
                </a:extLst>
              </a:tr>
              <a:tr h="920617"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時間</a:t>
                      </a:r>
                      <a:r>
                        <a:rPr lang="en-US" altLang="zh-TW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3802707"/>
                  </a:ext>
                </a:extLst>
              </a:tr>
            </a:tbl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822960" y="5740875"/>
            <a:ext cx="226937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59.7km</a:t>
            </a:r>
            <a:endParaRPr lang="zh-TW" altLang="en-US" sz="2400" b="1" dirty="0"/>
          </a:p>
        </p:txBody>
      </p:sp>
      <p:sp>
        <p:nvSpPr>
          <p:cNvPr id="1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17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6592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453166" y="-17980"/>
            <a:ext cx="2211185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期末呈現</a:t>
            </a: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566942" y="1748829"/>
            <a:ext cx="11344703" cy="716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574" y="-5513"/>
            <a:ext cx="5330045" cy="6879749"/>
          </a:xfrm>
          <a:prstGeom prst="rect">
            <a:avLst/>
          </a:prstGeom>
        </p:spPr>
      </p:pic>
      <p:sp>
        <p:nvSpPr>
          <p:cNvPr id="15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354621" y="6186302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18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923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566942" y="-17980"/>
            <a:ext cx="1904894" cy="82157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結論</a:t>
            </a: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566942" y="1748829"/>
            <a:ext cx="11344703" cy="716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44854" y="1399380"/>
            <a:ext cx="103770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由於高雄地緣廣大，除了搭乘交通運輸工具外，也需要其他運具輔助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20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例如：</a:t>
            </a:r>
            <a:r>
              <a:rPr lang="en-US" altLang="zh-TW" sz="24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gogoro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，建議高雄市政府能夠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提供更多的觀光旅遊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諮詢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透過以上五條觀光路線，讓來高雄觀光的民眾能夠體驗環保又美好的旅程。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19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925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자유형 186"/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1963400 w 12192000"/>
              <a:gd name="connsiteY3" fmla="*/ 6858001 h 6858001"/>
              <a:gd name="connsiteX4" fmla="*/ 11963400 w 12192000"/>
              <a:gd name="connsiteY4" fmla="*/ 1307964 h 6858001"/>
              <a:gd name="connsiteX5" fmla="*/ 11544436 w 12192000"/>
              <a:gd name="connsiteY5" fmla="*/ 889000 h 6858001"/>
              <a:gd name="connsiteX6" fmla="*/ 647564 w 12192000"/>
              <a:gd name="connsiteY6" fmla="*/ 889000 h 6858001"/>
              <a:gd name="connsiteX7" fmla="*/ 228600 w 12192000"/>
              <a:gd name="connsiteY7" fmla="*/ 1307964 h 6858001"/>
              <a:gd name="connsiteX8" fmla="*/ 228600 w 12192000"/>
              <a:gd name="connsiteY8" fmla="*/ 6858001 h 6858001"/>
              <a:gd name="connsiteX9" fmla="*/ 0 w 12192000"/>
              <a:gd name="connsiteY9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1963400" y="6858001"/>
                </a:lnTo>
                <a:lnTo>
                  <a:pt x="11963400" y="1307964"/>
                </a:lnTo>
                <a:cubicBezTo>
                  <a:pt x="11963400" y="1076577"/>
                  <a:pt x="11775823" y="889000"/>
                  <a:pt x="11544436" y="889000"/>
                </a:cubicBezTo>
                <a:lnTo>
                  <a:pt x="647564" y="889000"/>
                </a:lnTo>
                <a:cubicBezTo>
                  <a:pt x="416177" y="889000"/>
                  <a:pt x="228600" y="1076577"/>
                  <a:pt x="228600" y="1307964"/>
                </a:cubicBezTo>
                <a:lnTo>
                  <a:pt x="228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5138941" y="-17980"/>
            <a:ext cx="2741523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源</a:t>
            </a: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0" y="6624471"/>
            <a:ext cx="12192000" cy="101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6726053"/>
            <a:ext cx="12192000" cy="1499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0" y="5568818"/>
            <a:ext cx="1053784" cy="10537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959" y="5634169"/>
            <a:ext cx="1091793" cy="109179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488" y="5498268"/>
            <a:ext cx="1124334" cy="1124334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566942" y="1748829"/>
            <a:ext cx="11344703" cy="716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44854" y="1399380"/>
            <a:ext cx="1037708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行政院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內政部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行政院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行政院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鄭宇倫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2013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，影響民眾購買電動機車關鍵因素之研究，國立中央大學土木工程研究所碩士論文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陳宏昇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2012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，電動機車購買意願研究分析，國立中央大學管理學院高階主管企管碩士班碩士論文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郭柏成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2010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，台灣電動機車的消費者購買行為之研究，國立成功大學經濟管理碩士學位學程碩士論文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楊政運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、戴貞德，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2016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，高雄市區觀光旅遊發展之關鍵因素，商業現代化學刊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周永暉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、歐陽忻憶、陳冠竹，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，台灣觀光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永續發展策略，台灣當代觀光第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卷第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</a:t>
            </a:r>
          </a:p>
        </p:txBody>
      </p:sp>
      <p:sp>
        <p:nvSpPr>
          <p:cNvPr id="1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5874573" y="6241366"/>
            <a:ext cx="424642" cy="365125"/>
          </a:xfrm>
        </p:spPr>
        <p:txBody>
          <a:bodyPr/>
          <a:lstStyle/>
          <a:p>
            <a:r>
              <a:rPr lang="en-US" altLang="zh-TW" sz="1600" b="1" dirty="0" smtClean="0">
                <a:solidFill>
                  <a:schemeClr val="tx1"/>
                </a:solidFill>
                <a:latin typeface="微軟正黑體" panose="020B0604030504040204" pitchFamily="34" charset="-120"/>
              </a:rPr>
              <a:t>19</a:t>
            </a:r>
            <a:endParaRPr lang="ko-KR" altLang="en-US" sz="1600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118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자유형 52"/>
          <p:cNvSpPr/>
          <p:nvPr/>
        </p:nvSpPr>
        <p:spPr>
          <a:xfrm>
            <a:off x="4106333" y="-67733"/>
            <a:ext cx="8085667" cy="5681133"/>
          </a:xfrm>
          <a:custGeom>
            <a:avLst/>
            <a:gdLst>
              <a:gd name="connsiteX0" fmla="*/ 16495 w 7772764"/>
              <a:gd name="connsiteY0" fmla="*/ 0 h 5222918"/>
              <a:gd name="connsiteX1" fmla="*/ 7772764 w 7772764"/>
              <a:gd name="connsiteY1" fmla="*/ 0 h 5222918"/>
              <a:gd name="connsiteX2" fmla="*/ 7772764 w 7772764"/>
              <a:gd name="connsiteY2" fmla="*/ 4484203 h 5222918"/>
              <a:gd name="connsiteX3" fmla="*/ 7725041 w 7772764"/>
              <a:gd name="connsiteY3" fmla="*/ 4513469 h 5222918"/>
              <a:gd name="connsiteX4" fmla="*/ 2523745 w 7772764"/>
              <a:gd name="connsiteY4" fmla="*/ 4556408 h 5222918"/>
              <a:gd name="connsiteX5" fmla="*/ 804323 w 7772764"/>
              <a:gd name="connsiteY5" fmla="*/ 5026428 h 5222918"/>
              <a:gd name="connsiteX6" fmla="*/ 1064548 w 7772764"/>
              <a:gd name="connsiteY6" fmla="*/ 3325515 h 5222918"/>
              <a:gd name="connsiteX7" fmla="*/ 72 w 7772764"/>
              <a:gd name="connsiteY7" fmla="*/ 307130 h 5222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72764" h="5222918">
                <a:moveTo>
                  <a:pt x="16495" y="0"/>
                </a:moveTo>
                <a:lnTo>
                  <a:pt x="7772764" y="0"/>
                </a:lnTo>
                <a:lnTo>
                  <a:pt x="7772764" y="4484203"/>
                </a:lnTo>
                <a:lnTo>
                  <a:pt x="7725041" y="4513469"/>
                </a:lnTo>
                <a:cubicBezTo>
                  <a:pt x="6170877" y="5419969"/>
                  <a:pt x="4175537" y="5482992"/>
                  <a:pt x="2523745" y="4556408"/>
                </a:cubicBezTo>
                <a:lnTo>
                  <a:pt x="804323" y="5026428"/>
                </a:lnTo>
                <a:lnTo>
                  <a:pt x="1064548" y="3325515"/>
                </a:lnTo>
                <a:cubicBezTo>
                  <a:pt x="343065" y="2429230"/>
                  <a:pt x="-5780" y="1364242"/>
                  <a:pt x="72" y="307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32" y="3028231"/>
            <a:ext cx="2660468" cy="266046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" t="27701" r="7543" b="22427"/>
          <a:stretch/>
        </p:blipFill>
        <p:spPr>
          <a:xfrm>
            <a:off x="1092200" y="5613400"/>
            <a:ext cx="2184399" cy="702734"/>
          </a:xfrm>
          <a:prstGeom prst="rect">
            <a:avLst/>
          </a:prstGeom>
        </p:spPr>
      </p:pic>
      <p:sp>
        <p:nvSpPr>
          <p:cNvPr id="7" name="직사각형 67"/>
          <p:cNvSpPr/>
          <p:nvPr/>
        </p:nvSpPr>
        <p:spPr>
          <a:xfrm>
            <a:off x="5083753" y="1447278"/>
            <a:ext cx="7020158" cy="983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謝謝大家</a:t>
            </a:r>
            <a:r>
              <a:rPr lang="en-US" altLang="zh-TW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</a:t>
            </a:r>
          </a:p>
        </p:txBody>
      </p:sp>
    </p:spTree>
    <p:extLst>
      <p:ext uri="{BB962C8B-B14F-4D97-AF65-F5344CB8AC3E}">
        <p14:creationId xmlns:p14="http://schemas.microsoft.com/office/powerpoint/2010/main" val="3123313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</TotalTime>
  <Words>987</Words>
  <Application>Microsoft Office PowerPoint</Application>
  <PresentationFormat>寬螢幕</PresentationFormat>
  <Paragraphs>318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9" baseType="lpstr">
      <vt:lpstr>맑은 고딕</vt:lpstr>
      <vt:lpstr>微軟正黑體</vt:lpstr>
      <vt:lpstr>新細明體</vt:lpstr>
      <vt:lpstr>Arial</vt:lpstr>
      <vt:lpstr>Calibri</vt:lpstr>
      <vt:lpstr>Wingdings</vt:lpstr>
      <vt:lpstr>1_Office 테마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요청사항</dc:creator>
  <cp:lastModifiedBy>Windows 使用者</cp:lastModifiedBy>
  <cp:revision>89</cp:revision>
  <dcterms:created xsi:type="dcterms:W3CDTF">2017-12-02T03:37:01Z</dcterms:created>
  <dcterms:modified xsi:type="dcterms:W3CDTF">2019-01-10T04:09:06Z</dcterms:modified>
</cp:coreProperties>
</file>